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9" r:id="rId2"/>
    <p:sldId id="270" r:id="rId3"/>
    <p:sldId id="260" r:id="rId4"/>
    <p:sldId id="272" r:id="rId5"/>
    <p:sldId id="273" r:id="rId6"/>
    <p:sldId id="257" r:id="rId7"/>
    <p:sldId id="262" r:id="rId8"/>
    <p:sldId id="271" r:id="rId9"/>
    <p:sldId id="258" r:id="rId10"/>
    <p:sldId id="261" r:id="rId11"/>
    <p:sldId id="266" r:id="rId12"/>
    <p:sldId id="267" r:id="rId13"/>
    <p:sldId id="264" r:id="rId14"/>
  </p:sldIdLst>
  <p:sldSz cx="9144000" cy="6858000" type="screen4x3"/>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horzBarState="maximized">
    <p:restoredLeft sz="15620"/>
    <p:restoredTop sz="94660"/>
  </p:normalViewPr>
  <p:slideViewPr>
    <p:cSldViewPr snapToObjects="1">
      <p:cViewPr varScale="1">
        <p:scale>
          <a:sx n="103" d="100"/>
          <a:sy n="103" d="100"/>
        </p:scale>
        <p:origin x="-496"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938604-4517-6C4B-A2CF-570E10FE7090}" type="datetimeFigureOut">
              <a:rPr lang="en-US" smtClean="0"/>
              <a:pPr/>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938604-4517-6C4B-A2CF-570E10FE7090}" type="datetimeFigureOut">
              <a:rPr lang="en-US" smtClean="0"/>
              <a:pPr/>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938604-4517-6C4B-A2CF-570E10FE7090}" type="datetimeFigureOut">
              <a:rPr lang="en-US" smtClean="0"/>
              <a:pPr/>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938604-4517-6C4B-A2CF-570E10FE7090}" type="datetimeFigureOut">
              <a:rPr lang="en-US" smtClean="0"/>
              <a:pPr/>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938604-4517-6C4B-A2CF-570E10FE7090}" type="datetimeFigureOut">
              <a:rPr lang="en-US" smtClean="0"/>
              <a:pPr/>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938604-4517-6C4B-A2CF-570E10FE7090}" type="datetimeFigureOut">
              <a:rPr lang="en-US" smtClean="0"/>
              <a:pPr/>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938604-4517-6C4B-A2CF-570E10FE7090}" type="datetimeFigureOut">
              <a:rPr lang="en-US" smtClean="0"/>
              <a:pPr/>
              <a:t>9/27/16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938604-4517-6C4B-A2CF-570E10FE7090}" type="datetimeFigureOut">
              <a:rPr lang="en-US" smtClean="0"/>
              <a:pPr/>
              <a:t>9/27/16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38604-4517-6C4B-A2CF-570E10FE7090}" type="datetimeFigureOut">
              <a:rPr lang="en-US" smtClean="0"/>
              <a:pPr/>
              <a:t>9/27/16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38604-4517-6C4B-A2CF-570E10FE7090}" type="datetimeFigureOut">
              <a:rPr lang="en-US" smtClean="0"/>
              <a:pPr/>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38604-4517-6C4B-A2CF-570E10FE7090}" type="datetimeFigureOut">
              <a:rPr lang="en-US" smtClean="0"/>
              <a:pPr/>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0BD0D-6749-934B-AE72-3A97365BFA4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38604-4517-6C4B-A2CF-570E10FE7090}" type="datetimeFigureOut">
              <a:rPr lang="en-US" smtClean="0"/>
              <a:pPr/>
              <a:t>9/27/16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0BD0D-6749-934B-AE72-3A97365BFA4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hyperlink" Target="mailto:info@hopeschoolbeitjala.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2866.JPG"/>
          <p:cNvPicPr>
            <a:picLocks noChangeAspect="1"/>
          </p:cNvPicPr>
          <p:nvPr/>
        </p:nvPicPr>
        <p:blipFill>
          <a:blip r:embed="rId2"/>
          <a:stretch>
            <a:fillRect/>
          </a:stretch>
        </p:blipFill>
        <p:spPr>
          <a:xfrm>
            <a:off x="-1" y="3430588"/>
            <a:ext cx="4569619"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IMG_2864.JPG"/>
          <p:cNvPicPr>
            <a:picLocks noChangeAspect="1"/>
          </p:cNvPicPr>
          <p:nvPr/>
        </p:nvPicPr>
        <p:blipFill>
          <a:blip r:embed="rId3"/>
          <a:stretch>
            <a:fillRect/>
          </a:stretch>
        </p:blipFill>
        <p:spPr>
          <a:xfrm>
            <a:off x="4648200" y="502480"/>
            <a:ext cx="4424363" cy="2951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304800" y="762001"/>
            <a:ext cx="3962400" cy="2092881"/>
          </a:xfrm>
          <a:prstGeom prst="rect">
            <a:avLst/>
          </a:prstGeom>
          <a:noFill/>
        </p:spPr>
        <p:txBody>
          <a:bodyPr wrap="square" rtlCol="0">
            <a:spAutoFit/>
          </a:bodyPr>
          <a:lstStyle/>
          <a:p>
            <a:pPr algn="ctr"/>
            <a:r>
              <a:rPr lang="en-US" sz="2600" dirty="0" smtClean="0">
                <a:solidFill>
                  <a:schemeClr val="tx2"/>
                </a:solidFill>
                <a:latin typeface="Adobe Caslon Pro"/>
                <a:cs typeface="Adobe Caslon Pro"/>
              </a:rPr>
              <a:t>Welcome to Hope School, a beacon of Christian education for needy students in the Greater Bethlehem area.</a:t>
            </a:r>
            <a:endParaRPr lang="en-US" sz="2600" dirty="0">
              <a:solidFill>
                <a:schemeClr val="tx2"/>
              </a:solidFill>
              <a:latin typeface="Adobe Caslon Pro"/>
              <a:cs typeface="Adobe Caslon Pro"/>
            </a:endParaRPr>
          </a:p>
        </p:txBody>
      </p:sp>
      <p:sp>
        <p:nvSpPr>
          <p:cNvPr id="5" name="TextBox 4"/>
          <p:cNvSpPr txBox="1"/>
          <p:nvPr/>
        </p:nvSpPr>
        <p:spPr>
          <a:xfrm>
            <a:off x="4800600" y="4114800"/>
            <a:ext cx="3962400" cy="1938992"/>
          </a:xfrm>
          <a:prstGeom prst="rect">
            <a:avLst/>
          </a:prstGeom>
          <a:noFill/>
        </p:spPr>
        <p:txBody>
          <a:bodyPr wrap="square" rtlCol="0">
            <a:spAutoFit/>
          </a:bodyPr>
          <a:lstStyle/>
          <a:p>
            <a:pPr algn="ctr"/>
            <a:r>
              <a:rPr lang="en-US" sz="2000" dirty="0" smtClean="0">
                <a:solidFill>
                  <a:srgbClr val="1F497D"/>
                </a:solidFill>
                <a:latin typeface="Adobe Caslon Pro"/>
                <a:cs typeface="Adobe Caslon Pro"/>
              </a:rPr>
              <a:t>Since its beginning, the school has maintained its goal of offering a second chance to students who failed to succeed elsewhere, either because of financial, psycho-social, or academic difficulties.</a:t>
            </a:r>
            <a:endParaRPr lang="en-US" sz="2000" dirty="0">
              <a:solidFill>
                <a:srgbClr val="1F497D"/>
              </a:solidFill>
              <a:latin typeface="Adobe Caslon Pro"/>
              <a:cs typeface="Adobe Caslon Pro"/>
            </a:endParaRPr>
          </a:p>
        </p:txBody>
      </p:sp>
      <p:cxnSp>
        <p:nvCxnSpPr>
          <p:cNvPr id="8" name="Straight Connector 7"/>
          <p:cNvCxnSpPr/>
          <p:nvPr/>
        </p:nvCxnSpPr>
        <p:spPr>
          <a:xfrm>
            <a:off x="0" y="379412"/>
            <a:ext cx="9144000" cy="15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MG_0833.jpg"/>
          <p:cNvPicPr>
            <a:picLocks noChangeAspect="1"/>
          </p:cNvPicPr>
          <p:nvPr/>
        </p:nvPicPr>
        <p:blipFill>
          <a:blip r:embed="rId2"/>
          <a:stretch>
            <a:fillRect/>
          </a:stretch>
        </p:blipFill>
        <p:spPr>
          <a:xfrm>
            <a:off x="4113362" y="202242"/>
            <a:ext cx="4953000" cy="6414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descr="IMG_0761.JPG"/>
          <p:cNvPicPr>
            <a:picLocks noChangeAspect="1"/>
          </p:cNvPicPr>
          <p:nvPr/>
        </p:nvPicPr>
        <p:blipFill>
          <a:blip r:embed="rId3"/>
          <a:stretch>
            <a:fillRect/>
          </a:stretch>
        </p:blipFill>
        <p:spPr>
          <a:xfrm>
            <a:off x="171450" y="202242"/>
            <a:ext cx="3771900" cy="2828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71450" y="3441680"/>
            <a:ext cx="3581400" cy="3139321"/>
          </a:xfrm>
          <a:prstGeom prst="rect">
            <a:avLst/>
          </a:prstGeom>
          <a:noFill/>
        </p:spPr>
        <p:txBody>
          <a:bodyPr wrap="square" rtlCol="0">
            <a:spAutoFit/>
          </a:bodyPr>
          <a:lstStyle/>
          <a:p>
            <a:r>
              <a:rPr lang="en-US" dirty="0" smtClean="0">
                <a:solidFill>
                  <a:srgbClr val="1F497D"/>
                </a:solidFill>
                <a:latin typeface="Adobe Caslon Pro"/>
                <a:cs typeface="Adobe Caslon Pro"/>
              </a:rPr>
              <a:t>Hope school continues to be a safe haven for its boarding students; these students come to us from broken homes, and some have no home at all. Because the school welcomes these students regardless of how much they are able to pay, the school takes on the burden of their living expenses. Hope is looking for sponsors to help the school cover these costs.</a:t>
            </a:r>
            <a:endParaRPr lang="en-US" dirty="0">
              <a:solidFill>
                <a:srgbClr val="1F497D"/>
              </a:solidFill>
              <a:latin typeface="Adobe Caslon Pro"/>
              <a:cs typeface="Adobe Caslon Pro"/>
            </a:endParaRPr>
          </a:p>
        </p:txBody>
      </p:sp>
      <p:cxnSp>
        <p:nvCxnSpPr>
          <p:cNvPr id="6" name="Straight Connector 5"/>
          <p:cNvCxnSpPr/>
          <p:nvPr/>
        </p:nvCxnSpPr>
        <p:spPr>
          <a:xfrm>
            <a:off x="0" y="6615134"/>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202242"/>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788"/>
            <a:ext cx="8229600" cy="1143000"/>
          </a:xfrm>
        </p:spPr>
        <p:txBody>
          <a:bodyPr/>
          <a:lstStyle/>
          <a:p>
            <a:r>
              <a:rPr lang="en-US" dirty="0" smtClean="0">
                <a:solidFill>
                  <a:srgbClr val="1F497D"/>
                </a:solidFill>
                <a:latin typeface="Adobe Caslon Pro"/>
                <a:cs typeface="Adobe Caslon Pro"/>
              </a:rPr>
              <a:t>Current Sources of Income</a:t>
            </a:r>
            <a:endParaRPr lang="en-US" dirty="0">
              <a:solidFill>
                <a:srgbClr val="1F497D"/>
              </a:solidFill>
              <a:latin typeface="Adobe Caslon Pro"/>
              <a:cs typeface="Adobe Caslon Pro"/>
            </a:endParaRPr>
          </a:p>
        </p:txBody>
      </p:sp>
      <p:sp>
        <p:nvSpPr>
          <p:cNvPr id="3" name="Content Placeholder 2"/>
          <p:cNvSpPr>
            <a:spLocks noGrp="1"/>
          </p:cNvSpPr>
          <p:nvPr>
            <p:ph idx="1"/>
          </p:nvPr>
        </p:nvSpPr>
        <p:spPr>
          <a:xfrm>
            <a:off x="838200" y="1600201"/>
            <a:ext cx="3886200" cy="4525963"/>
          </a:xfrm>
        </p:spPr>
        <p:txBody>
          <a:bodyPr/>
          <a:lstStyle/>
          <a:p>
            <a:r>
              <a:rPr lang="en-US" dirty="0" smtClean="0">
                <a:solidFill>
                  <a:srgbClr val="1F497D"/>
                </a:solidFill>
                <a:latin typeface="Adobe Caslon Pro"/>
                <a:cs typeface="Adobe Caslon Pro"/>
              </a:rPr>
              <a:t>Chicken eggs</a:t>
            </a:r>
          </a:p>
          <a:p>
            <a:r>
              <a:rPr lang="en-US" dirty="0" smtClean="0">
                <a:solidFill>
                  <a:srgbClr val="1F497D"/>
                </a:solidFill>
                <a:latin typeface="Adobe Caslon Pro"/>
                <a:cs typeface="Adobe Caslon Pro"/>
              </a:rPr>
              <a:t>Olive wood</a:t>
            </a:r>
          </a:p>
          <a:p>
            <a:r>
              <a:rPr lang="en-US" dirty="0" smtClean="0">
                <a:solidFill>
                  <a:srgbClr val="1F497D"/>
                </a:solidFill>
                <a:latin typeface="Adobe Caslon Pro"/>
                <a:cs typeface="Adobe Caslon Pro"/>
              </a:rPr>
              <a:t>Cafeteria</a:t>
            </a:r>
          </a:p>
          <a:p>
            <a:r>
              <a:rPr lang="en-US" dirty="0" smtClean="0">
                <a:solidFill>
                  <a:srgbClr val="1F497D"/>
                </a:solidFill>
                <a:latin typeface="Adobe Caslon Pro"/>
                <a:cs typeface="Adobe Caslon Pro"/>
              </a:rPr>
              <a:t>School fees</a:t>
            </a:r>
          </a:p>
          <a:p>
            <a:r>
              <a:rPr lang="en-US" dirty="0" smtClean="0">
                <a:solidFill>
                  <a:srgbClr val="1F497D"/>
                </a:solidFill>
                <a:latin typeface="Adobe Caslon Pro"/>
                <a:cs typeface="Adobe Caslon Pro"/>
              </a:rPr>
              <a:t>Donations</a:t>
            </a:r>
            <a:endParaRPr lang="en-US" dirty="0">
              <a:solidFill>
                <a:srgbClr val="1F497D"/>
              </a:solidFill>
              <a:latin typeface="Adobe Caslon Pro"/>
              <a:cs typeface="Adobe Caslon Pro"/>
            </a:endParaRPr>
          </a:p>
        </p:txBody>
      </p:sp>
      <p:pic>
        <p:nvPicPr>
          <p:cNvPr id="7" name="Picture 6" descr="IMG_0447.JPG"/>
          <p:cNvPicPr>
            <a:picLocks noChangeAspect="1"/>
          </p:cNvPicPr>
          <p:nvPr/>
        </p:nvPicPr>
        <p:blipFill>
          <a:blip r:embed="rId2"/>
          <a:stretch>
            <a:fillRect/>
          </a:stretch>
        </p:blipFill>
        <p:spPr>
          <a:xfrm>
            <a:off x="5334000" y="1600201"/>
            <a:ext cx="3352800" cy="2514600"/>
          </a:xfrm>
          <a:prstGeom prst="roundRect">
            <a:avLst/>
          </a:prstGeom>
        </p:spPr>
      </p:pic>
      <p:cxnSp>
        <p:nvCxnSpPr>
          <p:cNvPr id="9" name="Straight Connector 8"/>
          <p:cNvCxnSpPr/>
          <p:nvPr/>
        </p:nvCxnSpPr>
        <p:spPr>
          <a:xfrm>
            <a:off x="0" y="1219200"/>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99212"/>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8"/>
          <p:cNvSpPr>
            <a:spLocks noGrp="1"/>
          </p:cNvSpPr>
          <p:nvPr>
            <p:ph type="title"/>
          </p:nvPr>
        </p:nvSpPr>
        <p:spPr>
          <a:xfrm>
            <a:off x="457200" y="1587"/>
            <a:ext cx="8229600" cy="1341437"/>
          </a:xfrm>
        </p:spPr>
        <p:txBody>
          <a:bodyPr>
            <a:normAutofit/>
          </a:bodyPr>
          <a:lstStyle/>
          <a:p>
            <a:r>
              <a:rPr lang="en-US" sz="2200" dirty="0" smtClean="0">
                <a:solidFill>
                  <a:srgbClr val="1F497D"/>
                </a:solidFill>
                <a:latin typeface="Adobe Caslon Pro"/>
                <a:cs typeface="Adobe Caslon Pro"/>
              </a:rPr>
              <a:t>While we are very proud of the progress the school has made in recent years, we know there is still plenty of work to be done. Any donations, in part or whole, to the following projects would be greatly appreciated.</a:t>
            </a:r>
          </a:p>
        </p:txBody>
      </p:sp>
      <p:sp>
        <p:nvSpPr>
          <p:cNvPr id="20" name="Content Placeholder 19"/>
          <p:cNvSpPr>
            <a:spLocks noGrp="1"/>
          </p:cNvSpPr>
          <p:nvPr>
            <p:ph idx="1"/>
          </p:nvPr>
        </p:nvSpPr>
        <p:spPr>
          <a:xfrm>
            <a:off x="457200" y="1724025"/>
            <a:ext cx="8229600" cy="4829175"/>
          </a:xfrm>
        </p:spPr>
        <p:txBody>
          <a:bodyPr>
            <a:normAutofit lnSpcReduction="10000"/>
          </a:bodyPr>
          <a:lstStyle/>
          <a:p>
            <a:pPr>
              <a:spcAft>
                <a:spcPts val="600"/>
              </a:spcAft>
            </a:pPr>
            <a:r>
              <a:rPr lang="en-US" sz="2600" dirty="0" smtClean="0">
                <a:solidFill>
                  <a:srgbClr val="1F497D"/>
                </a:solidFill>
                <a:latin typeface="Adobe Caslon Pro"/>
                <a:cs typeface="Adobe Caslon Pro"/>
              </a:rPr>
              <a:t>Sponsoring day students and boarders (Day: $1,000 US; Boarder: $2,000 US)</a:t>
            </a:r>
          </a:p>
          <a:p>
            <a:pPr>
              <a:spcAft>
                <a:spcPts val="600"/>
              </a:spcAft>
            </a:pPr>
            <a:r>
              <a:rPr lang="en-US" sz="2600" dirty="0" smtClean="0">
                <a:solidFill>
                  <a:srgbClr val="1F497D"/>
                </a:solidFill>
                <a:latin typeface="Adobe Caslon Pro"/>
                <a:cs typeface="Adobe Caslon Pro"/>
              </a:rPr>
              <a:t>Furnishing the kindergarten’s indoor play area ($2,500)</a:t>
            </a:r>
          </a:p>
          <a:p>
            <a:pPr>
              <a:spcAft>
                <a:spcPts val="600"/>
              </a:spcAft>
            </a:pPr>
            <a:r>
              <a:rPr lang="en-US" sz="2600" dirty="0" smtClean="0">
                <a:solidFill>
                  <a:srgbClr val="1F497D"/>
                </a:solidFill>
                <a:latin typeface="Adobe Caslon Pro"/>
                <a:cs typeface="Adobe Caslon Pro"/>
              </a:rPr>
              <a:t>Preparing new classrooms for the growing number of students as we gradually add grades 1-6 ($15,000)</a:t>
            </a:r>
          </a:p>
          <a:p>
            <a:pPr>
              <a:spcAft>
                <a:spcPts val="600"/>
              </a:spcAft>
            </a:pPr>
            <a:r>
              <a:rPr lang="en-US" sz="2600" dirty="0" smtClean="0">
                <a:solidFill>
                  <a:srgbClr val="1F497D"/>
                </a:solidFill>
                <a:latin typeface="Adobe Caslon Pro"/>
                <a:cs typeface="Adobe Caslon Pro"/>
              </a:rPr>
              <a:t>Supplying the chemistry lab with new tools, instruments, and needed supplies ($2,000)</a:t>
            </a:r>
          </a:p>
          <a:p>
            <a:pPr>
              <a:spcAft>
                <a:spcPts val="600"/>
              </a:spcAft>
            </a:pPr>
            <a:r>
              <a:rPr lang="en-US" sz="2600" dirty="0" smtClean="0">
                <a:solidFill>
                  <a:srgbClr val="1F497D"/>
                </a:solidFill>
                <a:latin typeface="Adobe Caslon Pro"/>
                <a:cs typeface="Adobe Caslon Pro"/>
              </a:rPr>
              <a:t>Replacing the out-of-date computers in the computer lab ($16,000)</a:t>
            </a:r>
          </a:p>
          <a:p>
            <a:pPr>
              <a:spcAft>
                <a:spcPts val="600"/>
              </a:spcAft>
            </a:pPr>
            <a:r>
              <a:rPr lang="en-US" sz="2600" dirty="0" smtClean="0">
                <a:solidFill>
                  <a:srgbClr val="1F497D"/>
                </a:solidFill>
                <a:latin typeface="Adobe Caslon Pro"/>
                <a:cs typeface="Adobe Caslon Pro"/>
              </a:rPr>
              <a:t>Rehabilitating the obsolete water pipes to improve water quality and efficiency </a:t>
            </a:r>
          </a:p>
        </p:txBody>
      </p:sp>
      <p:cxnSp>
        <p:nvCxnSpPr>
          <p:cNvPr id="4" name="Straight Connector 3"/>
          <p:cNvCxnSpPr/>
          <p:nvPr/>
        </p:nvCxnSpPr>
        <p:spPr>
          <a:xfrm>
            <a:off x="0" y="6553200"/>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1524000"/>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2952.JPG"/>
          <p:cNvPicPr>
            <a:picLocks noChangeAspect="1"/>
          </p:cNvPicPr>
          <p:nvPr/>
        </p:nvPicPr>
        <p:blipFill>
          <a:blip r:embed="rId2"/>
          <a:stretch>
            <a:fillRect/>
          </a:stretch>
        </p:blipFill>
        <p:spPr>
          <a:xfrm>
            <a:off x="2438400" y="2514600"/>
            <a:ext cx="4492706" cy="29966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685800" y="587276"/>
            <a:ext cx="8077200" cy="1785104"/>
          </a:xfrm>
          <a:prstGeom prst="rect">
            <a:avLst/>
          </a:prstGeom>
          <a:noFill/>
        </p:spPr>
        <p:txBody>
          <a:bodyPr wrap="square" rtlCol="0">
            <a:spAutoFit/>
          </a:bodyPr>
          <a:lstStyle/>
          <a:p>
            <a:pPr algn="ctr"/>
            <a:r>
              <a:rPr lang="en-US" sz="2200" dirty="0" smtClean="0">
                <a:solidFill>
                  <a:srgbClr val="1F497D"/>
                </a:solidFill>
                <a:latin typeface="Adobe Caslon Pro"/>
                <a:cs typeface="Adobe Caslon Pro"/>
              </a:rPr>
              <a:t>Finally, we ask for your prayers: for completion of our ongoing projects as well as discernment to know what should be done to continue the school’s improvement. Ultimately, we thank you for taking the time to learn about Hope School and the work being done here in the name of Christ.</a:t>
            </a:r>
            <a:endParaRPr lang="en-US" sz="2200" dirty="0">
              <a:solidFill>
                <a:srgbClr val="1F497D"/>
              </a:solidFill>
              <a:latin typeface="Adobe Caslon Pro"/>
              <a:cs typeface="Adobe Caslon Pro"/>
            </a:endParaRPr>
          </a:p>
        </p:txBody>
      </p:sp>
      <p:cxnSp>
        <p:nvCxnSpPr>
          <p:cNvPr id="4" name="Straight Connector 3"/>
          <p:cNvCxnSpPr/>
          <p:nvPr/>
        </p:nvCxnSpPr>
        <p:spPr>
          <a:xfrm>
            <a:off x="0" y="358676"/>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3004" y="6627812"/>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3004" y="5511297"/>
            <a:ext cx="3558396" cy="923330"/>
          </a:xfrm>
          <a:prstGeom prst="rect">
            <a:avLst/>
          </a:prstGeom>
          <a:noFill/>
        </p:spPr>
        <p:txBody>
          <a:bodyPr wrap="square" rtlCol="0">
            <a:spAutoFit/>
          </a:bodyPr>
          <a:lstStyle/>
          <a:p>
            <a:r>
              <a:rPr lang="en-US" dirty="0" smtClean="0">
                <a:solidFill>
                  <a:srgbClr val="1F497D"/>
                </a:solidFill>
                <a:latin typeface="Adobe Caslon Pro"/>
                <a:cs typeface="Adobe Caslon Pro"/>
              </a:rPr>
              <a:t>Contact Us:</a:t>
            </a:r>
          </a:p>
          <a:p>
            <a:r>
              <a:rPr lang="en-US" dirty="0" smtClean="0">
                <a:solidFill>
                  <a:srgbClr val="1F497D"/>
                </a:solidFill>
                <a:latin typeface="Adobe Caslon Pro"/>
                <a:cs typeface="Adobe Caslon Pro"/>
                <a:hlinkClick r:id="rId3"/>
              </a:rPr>
              <a:t>info@hopeschoolbeitjala.com</a:t>
            </a:r>
            <a:endParaRPr lang="en-US" dirty="0" smtClean="0">
              <a:solidFill>
                <a:srgbClr val="1F497D"/>
              </a:solidFill>
              <a:latin typeface="Adobe Caslon Pro"/>
              <a:cs typeface="Adobe Caslon Pro"/>
            </a:endParaRPr>
          </a:p>
          <a:p>
            <a:r>
              <a:rPr lang="en-US" dirty="0" err="1" smtClean="0">
                <a:solidFill>
                  <a:srgbClr val="1F497D"/>
                </a:solidFill>
                <a:latin typeface="Adobe Caslon Pro"/>
                <a:cs typeface="Adobe Caslon Pro"/>
              </a:rPr>
              <a:t>Facebook</a:t>
            </a:r>
            <a:r>
              <a:rPr lang="en-US" dirty="0" smtClean="0">
                <a:solidFill>
                  <a:srgbClr val="1F497D"/>
                </a:solidFill>
                <a:latin typeface="Adobe Caslon Pro"/>
                <a:cs typeface="Adobe Caslon Pro"/>
              </a:rPr>
              <a:t>: Hope Secondary School</a:t>
            </a:r>
            <a:endParaRPr lang="en-US" dirty="0">
              <a:solidFill>
                <a:srgbClr val="1F497D"/>
              </a:solidFill>
              <a:latin typeface="Adobe Caslon Pro"/>
              <a:cs typeface="Adobe Caslon Pro"/>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1F497D"/>
                </a:solidFill>
                <a:latin typeface="Adobe Caslon Pro"/>
                <a:cs typeface="Adobe Caslon Pro"/>
              </a:rPr>
              <a:t>Hope By The Numbers</a:t>
            </a:r>
            <a:br>
              <a:rPr lang="en-US" dirty="0" smtClean="0">
                <a:solidFill>
                  <a:srgbClr val="1F497D"/>
                </a:solidFill>
                <a:latin typeface="Adobe Caslon Pro"/>
                <a:cs typeface="Adobe Caslon Pro"/>
              </a:rPr>
            </a:br>
            <a:endParaRPr lang="en-US" dirty="0"/>
          </a:p>
        </p:txBody>
      </p:sp>
      <p:graphicFrame>
        <p:nvGraphicFramePr>
          <p:cNvPr id="6" name="Content Placeholder 5"/>
          <p:cNvGraphicFramePr>
            <a:graphicFrameLocks noGrp="1"/>
          </p:cNvGraphicFramePr>
          <p:nvPr>
            <p:ph idx="1"/>
          </p:nvPr>
        </p:nvGraphicFramePr>
        <p:xfrm>
          <a:off x="228600" y="1317584"/>
          <a:ext cx="8686801" cy="3802099"/>
        </p:xfrm>
        <a:graphic>
          <a:graphicData uri="http://schemas.openxmlformats.org/drawingml/2006/table">
            <a:tbl>
              <a:tblPr firstRow="1" bandRow="1">
                <a:tableStyleId>{5C22544A-7EE6-4342-B048-85BDC9FD1C3A}</a:tableStyleId>
              </a:tblPr>
              <a:tblGrid>
                <a:gridCol w="1252153"/>
                <a:gridCol w="547816"/>
                <a:gridCol w="547816"/>
                <a:gridCol w="626075"/>
                <a:gridCol w="626076"/>
                <a:gridCol w="626076"/>
                <a:gridCol w="860854"/>
                <a:gridCol w="1017373"/>
                <a:gridCol w="860855"/>
                <a:gridCol w="1721707"/>
              </a:tblGrid>
              <a:tr h="834768">
                <a:tc>
                  <a:txBody>
                    <a:bodyPr/>
                    <a:lstStyle/>
                    <a:p>
                      <a:pPr marL="0" marR="0" algn="ctr">
                        <a:spcBef>
                          <a:spcPts val="0"/>
                        </a:spcBef>
                        <a:spcAft>
                          <a:spcPts val="0"/>
                        </a:spcAft>
                      </a:pPr>
                      <a:r>
                        <a:rPr lang="en-US" sz="1600" dirty="0">
                          <a:latin typeface="Adobe Caslon Pro"/>
                          <a:ea typeface="Times New Roman"/>
                          <a:cs typeface="Adobe Caslon Pro"/>
                        </a:rPr>
                        <a:t>Grade</a:t>
                      </a:r>
                    </a:p>
                  </a:txBody>
                  <a:tcPr marL="70434" marR="70434" marT="0" marB="0" anchor="ctr"/>
                </a:tc>
                <a:tc>
                  <a:txBody>
                    <a:bodyPr/>
                    <a:lstStyle/>
                    <a:p>
                      <a:pPr marL="0" marR="0" algn="ctr">
                        <a:spcBef>
                          <a:spcPts val="0"/>
                        </a:spcBef>
                        <a:spcAft>
                          <a:spcPts val="0"/>
                        </a:spcAft>
                      </a:pPr>
                      <a:r>
                        <a:rPr lang="en-US" sz="1600" dirty="0" smtClean="0">
                          <a:latin typeface="Adobe Caslon Pro"/>
                          <a:ea typeface="Times New Roman"/>
                          <a:cs typeface="Adobe Caslon Pro"/>
                        </a:rPr>
                        <a:t>KG</a:t>
                      </a:r>
                      <a:endParaRPr lang="en-US" sz="1600" dirty="0">
                        <a:latin typeface="Adobe Caslon Pro"/>
                        <a:ea typeface="Times New Roman"/>
                        <a:cs typeface="Adobe Caslon Pro"/>
                      </a:endParaRP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7</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8</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9</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10</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11</a:t>
                      </a:r>
                    </a:p>
                    <a:p>
                      <a:pPr marL="0" marR="0" algn="ctr">
                        <a:spcBef>
                          <a:spcPts val="0"/>
                        </a:spcBef>
                        <a:spcAft>
                          <a:spcPts val="0"/>
                        </a:spcAft>
                      </a:pPr>
                      <a:r>
                        <a:rPr lang="en-US" sz="1600" dirty="0">
                          <a:latin typeface="Adobe Caslon Pro"/>
                          <a:ea typeface="Times New Roman"/>
                          <a:cs typeface="Adobe Caslon Pro"/>
                        </a:rPr>
                        <a:t>Literary</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12 </a:t>
                      </a:r>
                    </a:p>
                    <a:p>
                      <a:pPr marL="0" marR="0" algn="ctr">
                        <a:spcBef>
                          <a:spcPts val="0"/>
                        </a:spcBef>
                        <a:spcAft>
                          <a:spcPts val="0"/>
                        </a:spcAft>
                      </a:pPr>
                      <a:r>
                        <a:rPr lang="en-US" sz="1600" dirty="0">
                          <a:latin typeface="Adobe Caslon Pro"/>
                          <a:ea typeface="Times New Roman"/>
                          <a:cs typeface="Adobe Caslon Pro"/>
                        </a:rPr>
                        <a:t>Literary</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Total</a:t>
                      </a:r>
                    </a:p>
                  </a:txBody>
                  <a:tcPr marL="70434" marR="70434" marT="0" marB="0" anchor="ctr"/>
                </a:tc>
                <a:tc>
                  <a:txBody>
                    <a:bodyPr/>
                    <a:lstStyle/>
                    <a:p>
                      <a:pPr marL="0" marR="450215" algn="ctr">
                        <a:spcBef>
                          <a:spcPts val="0"/>
                        </a:spcBef>
                        <a:spcAft>
                          <a:spcPts val="0"/>
                        </a:spcAft>
                      </a:pPr>
                      <a:r>
                        <a:rPr lang="en-US" sz="1600" dirty="0" smtClean="0">
                          <a:latin typeface="Adobe Caslon Pro"/>
                          <a:ea typeface="Times New Roman"/>
                          <a:cs typeface="Adobe Caslon Pro"/>
                        </a:rPr>
                        <a:t>Teachers </a:t>
                      </a:r>
                      <a:r>
                        <a:rPr lang="en-US" sz="1600" dirty="0">
                          <a:latin typeface="Adobe Caslon Pro"/>
                          <a:ea typeface="Times New Roman"/>
                          <a:cs typeface="Adobe Caslon Pro"/>
                        </a:rPr>
                        <a:t>15</a:t>
                      </a:r>
                      <a:r>
                        <a:rPr lang="en-US" sz="1600" dirty="0" smtClean="0">
                          <a:latin typeface="Adobe Caslon Pro"/>
                          <a:ea typeface="Times New Roman"/>
                          <a:cs typeface="Adobe Caslon Pro"/>
                        </a:rPr>
                        <a:t>/</a:t>
                      </a:r>
                    </a:p>
                    <a:p>
                      <a:pPr marL="0" marR="450215" algn="ctr">
                        <a:spcBef>
                          <a:spcPts val="0"/>
                        </a:spcBef>
                        <a:spcAft>
                          <a:spcPts val="0"/>
                        </a:spcAft>
                      </a:pPr>
                      <a:r>
                        <a:rPr lang="en-US" sz="1600" dirty="0" smtClean="0">
                          <a:latin typeface="Adobe Caslon Pro"/>
                          <a:ea typeface="Times New Roman"/>
                          <a:cs typeface="Adobe Caslon Pro"/>
                        </a:rPr>
                        <a:t> Staff</a:t>
                      </a:r>
                      <a:r>
                        <a:rPr lang="en-US" sz="1600" baseline="0" dirty="0" smtClean="0">
                          <a:latin typeface="Adobe Caslon Pro"/>
                          <a:ea typeface="Times New Roman"/>
                          <a:cs typeface="Adobe Caslon Pro"/>
                        </a:rPr>
                        <a:t> </a:t>
                      </a:r>
                      <a:r>
                        <a:rPr lang="en-US" sz="1600" dirty="0" smtClean="0">
                          <a:latin typeface="Adobe Caslon Pro"/>
                          <a:ea typeface="Times New Roman"/>
                          <a:cs typeface="Adobe Caslon Pro"/>
                        </a:rPr>
                        <a:t>10</a:t>
                      </a:r>
                      <a:endParaRPr lang="en-US" sz="1600" dirty="0">
                        <a:latin typeface="Adobe Caslon Pro"/>
                        <a:ea typeface="Times New Roman"/>
                        <a:cs typeface="Adobe Caslon Pro"/>
                      </a:endParaRPr>
                    </a:p>
                  </a:txBody>
                  <a:tcPr marL="70434" marR="70434" marT="0" marB="0" anchor="ctr"/>
                </a:tc>
              </a:tr>
              <a:tr h="683138">
                <a:tc>
                  <a:txBody>
                    <a:bodyPr/>
                    <a:lstStyle/>
                    <a:p>
                      <a:pPr marL="0" marR="0" algn="ctr">
                        <a:spcBef>
                          <a:spcPts val="0"/>
                        </a:spcBef>
                        <a:spcAft>
                          <a:spcPts val="0"/>
                        </a:spcAft>
                      </a:pPr>
                      <a:r>
                        <a:rPr lang="en-US" sz="1600" dirty="0">
                          <a:latin typeface="Adobe Caslon Pro"/>
                          <a:ea typeface="Times New Roman"/>
                          <a:cs typeface="Adobe Caslon Pro"/>
                        </a:rPr>
                        <a:t>Christian/Moslem</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6/8</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2/6</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10/17</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17/7</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13/5</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6/5</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8/11</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62/59</a:t>
                      </a:r>
                    </a:p>
                  </a:txBody>
                  <a:tcPr marL="70434" marR="70434" marT="0" marB="0" anchor="ctr"/>
                </a:tc>
                <a:tc>
                  <a:txBody>
                    <a:bodyPr/>
                    <a:lstStyle/>
                    <a:p>
                      <a:pPr marL="0" marR="907415" algn="r">
                        <a:spcBef>
                          <a:spcPts val="0"/>
                        </a:spcBef>
                        <a:spcAft>
                          <a:spcPts val="0"/>
                        </a:spcAft>
                      </a:pPr>
                      <a:r>
                        <a:rPr lang="en-US" sz="1600" dirty="0">
                          <a:latin typeface="Adobe Caslon Pro"/>
                          <a:ea typeface="Times New Roman"/>
                          <a:cs typeface="Adobe Caslon Pro"/>
                        </a:rPr>
                        <a:t>22/3</a:t>
                      </a:r>
                    </a:p>
                  </a:txBody>
                  <a:tcPr marL="70434" marR="70434" marT="0" marB="0" anchor="ctr"/>
                </a:tc>
              </a:tr>
              <a:tr h="626076">
                <a:tc>
                  <a:txBody>
                    <a:bodyPr/>
                    <a:lstStyle/>
                    <a:p>
                      <a:pPr marL="0" marR="0" algn="ctr">
                        <a:spcBef>
                          <a:spcPts val="0"/>
                        </a:spcBef>
                        <a:spcAft>
                          <a:spcPts val="0"/>
                        </a:spcAft>
                      </a:pPr>
                      <a:r>
                        <a:rPr lang="en-US" sz="1600" dirty="0">
                          <a:latin typeface="Adobe Caslon Pro"/>
                          <a:ea typeface="Times New Roman"/>
                          <a:cs typeface="Adobe Caslon Pro"/>
                        </a:rPr>
                        <a:t>Day/Boarding</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14/0</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7/1</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24/3</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20/4</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17/1</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11/0</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17/2</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110/11</a:t>
                      </a:r>
                    </a:p>
                  </a:txBody>
                  <a:tcPr marL="70434" marR="70434" marT="0" marB="0" anchor="ctr"/>
                </a:tc>
                <a:tc>
                  <a:txBody>
                    <a:bodyPr/>
                    <a:lstStyle/>
                    <a:p>
                      <a:pPr marL="0" marR="907415" algn="r">
                        <a:spcBef>
                          <a:spcPts val="0"/>
                        </a:spcBef>
                        <a:spcAft>
                          <a:spcPts val="0"/>
                        </a:spcAft>
                      </a:pPr>
                      <a:r>
                        <a:rPr lang="en-US" sz="1600" dirty="0">
                          <a:latin typeface="Adobe Caslon Pro"/>
                          <a:ea typeface="Times New Roman"/>
                          <a:cs typeface="Adobe Caslon Pro"/>
                        </a:rPr>
                        <a:t>24/1</a:t>
                      </a:r>
                    </a:p>
                  </a:txBody>
                  <a:tcPr marL="70434" marR="70434" marT="0" marB="0" anchor="ctr"/>
                </a:tc>
              </a:tr>
              <a:tr h="578792">
                <a:tc>
                  <a:txBody>
                    <a:bodyPr/>
                    <a:lstStyle/>
                    <a:p>
                      <a:pPr marL="0" marR="0" algn="ctr">
                        <a:spcBef>
                          <a:spcPts val="0"/>
                        </a:spcBef>
                        <a:spcAft>
                          <a:spcPts val="0"/>
                        </a:spcAft>
                      </a:pPr>
                      <a:r>
                        <a:rPr lang="en-US" sz="1600" dirty="0">
                          <a:latin typeface="Adobe Caslon Pro"/>
                          <a:ea typeface="Times New Roman"/>
                          <a:cs typeface="Adobe Caslon Pro"/>
                        </a:rPr>
                        <a:t>Male/Female</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9/5</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2/6</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22/5</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15/9</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13/5</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7/4</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16/3</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84/37</a:t>
                      </a:r>
                    </a:p>
                  </a:txBody>
                  <a:tcPr marL="70434" marR="70434" marT="0" marB="0" anchor="ctr"/>
                </a:tc>
                <a:tc>
                  <a:txBody>
                    <a:bodyPr/>
                    <a:lstStyle/>
                    <a:p>
                      <a:pPr marL="0" marR="907415" algn="r">
                        <a:spcBef>
                          <a:spcPts val="0"/>
                        </a:spcBef>
                        <a:spcAft>
                          <a:spcPts val="0"/>
                        </a:spcAft>
                      </a:pPr>
                      <a:r>
                        <a:rPr lang="en-US" sz="1600" dirty="0">
                          <a:latin typeface="Adobe Caslon Pro"/>
                          <a:ea typeface="Times New Roman"/>
                          <a:cs typeface="Adobe Caslon Pro"/>
                        </a:rPr>
                        <a:t>13/12</a:t>
                      </a:r>
                    </a:p>
                  </a:txBody>
                  <a:tcPr marL="70434" marR="70434" marT="0" marB="0" anchor="ctr"/>
                </a:tc>
              </a:tr>
              <a:tr h="604879">
                <a:tc>
                  <a:txBody>
                    <a:bodyPr/>
                    <a:lstStyle/>
                    <a:p>
                      <a:pPr marL="0" marR="0" algn="ctr">
                        <a:spcBef>
                          <a:spcPts val="0"/>
                        </a:spcBef>
                        <a:spcAft>
                          <a:spcPts val="0"/>
                        </a:spcAft>
                      </a:pPr>
                      <a:r>
                        <a:rPr lang="en-US" sz="1600" dirty="0">
                          <a:latin typeface="Adobe Caslon Pro"/>
                          <a:ea typeface="Times New Roman"/>
                          <a:cs typeface="Adobe Caslon Pro"/>
                        </a:rPr>
                        <a:t>Returning/New</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0/14</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0/8</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12/15</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22/2</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11/7</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8/3</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13/6</a:t>
                      </a:r>
                    </a:p>
                  </a:txBody>
                  <a:tcPr marL="70434" marR="70434" marT="0" marB="0" anchor="ctr"/>
                </a:tc>
                <a:tc>
                  <a:txBody>
                    <a:bodyPr/>
                    <a:lstStyle/>
                    <a:p>
                      <a:pPr marL="0" marR="0" algn="ctr">
                        <a:spcBef>
                          <a:spcPts val="0"/>
                        </a:spcBef>
                        <a:spcAft>
                          <a:spcPts val="0"/>
                        </a:spcAft>
                      </a:pPr>
                      <a:r>
                        <a:rPr lang="en-US" sz="1600">
                          <a:latin typeface="Adobe Caslon Pro"/>
                          <a:ea typeface="Times New Roman"/>
                          <a:cs typeface="Adobe Caslon Pro"/>
                        </a:rPr>
                        <a:t>66/55</a:t>
                      </a:r>
                    </a:p>
                  </a:txBody>
                  <a:tcPr marL="70434" marR="70434" marT="0" marB="0" anchor="ctr"/>
                </a:tc>
                <a:tc>
                  <a:txBody>
                    <a:bodyPr/>
                    <a:lstStyle/>
                    <a:p>
                      <a:pPr marL="0" marR="907415" algn="r">
                        <a:spcBef>
                          <a:spcPts val="0"/>
                        </a:spcBef>
                        <a:spcAft>
                          <a:spcPts val="0"/>
                        </a:spcAft>
                      </a:pPr>
                      <a:r>
                        <a:rPr lang="en-US" sz="1600" dirty="0">
                          <a:latin typeface="Adobe Caslon Pro"/>
                          <a:ea typeface="Times New Roman"/>
                          <a:cs typeface="Adobe Caslon Pro"/>
                        </a:rPr>
                        <a:t>20/5</a:t>
                      </a:r>
                    </a:p>
                  </a:txBody>
                  <a:tcPr marL="70434" marR="70434" marT="0" marB="0" anchor="ctr"/>
                </a:tc>
              </a:tr>
              <a:tr h="474446">
                <a:tc>
                  <a:txBody>
                    <a:bodyPr/>
                    <a:lstStyle/>
                    <a:p>
                      <a:pPr marL="0" marR="0" algn="ctr">
                        <a:spcBef>
                          <a:spcPts val="0"/>
                        </a:spcBef>
                        <a:spcAft>
                          <a:spcPts val="0"/>
                        </a:spcAft>
                      </a:pPr>
                      <a:r>
                        <a:rPr lang="en-US" sz="1600" dirty="0">
                          <a:latin typeface="Adobe Caslon Pro"/>
                          <a:ea typeface="Times New Roman"/>
                          <a:cs typeface="Adobe Caslon Pro"/>
                        </a:rPr>
                        <a:t>Total</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14</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8</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27</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24</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18</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11</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19</a:t>
                      </a:r>
                    </a:p>
                  </a:txBody>
                  <a:tcPr marL="70434" marR="70434" marT="0" marB="0" anchor="ctr"/>
                </a:tc>
                <a:tc>
                  <a:txBody>
                    <a:bodyPr/>
                    <a:lstStyle/>
                    <a:p>
                      <a:pPr marL="0" marR="0" algn="ctr">
                        <a:spcBef>
                          <a:spcPts val="0"/>
                        </a:spcBef>
                        <a:spcAft>
                          <a:spcPts val="0"/>
                        </a:spcAft>
                      </a:pPr>
                      <a:r>
                        <a:rPr lang="en-US" sz="1600" dirty="0">
                          <a:latin typeface="Adobe Caslon Pro"/>
                          <a:ea typeface="Times New Roman"/>
                          <a:cs typeface="Adobe Caslon Pro"/>
                        </a:rPr>
                        <a:t>121</a:t>
                      </a:r>
                    </a:p>
                  </a:txBody>
                  <a:tcPr marL="70434" marR="70434" marT="0" marB="0" anchor="ctr"/>
                </a:tc>
                <a:tc>
                  <a:txBody>
                    <a:bodyPr/>
                    <a:lstStyle/>
                    <a:p>
                      <a:pPr marL="0" marR="907415" algn="r">
                        <a:spcBef>
                          <a:spcPts val="0"/>
                        </a:spcBef>
                        <a:spcAft>
                          <a:spcPts val="0"/>
                        </a:spcAft>
                      </a:pPr>
                      <a:r>
                        <a:rPr lang="en-US" sz="1600" dirty="0">
                          <a:latin typeface="Adobe Caslon Pro"/>
                          <a:ea typeface="Times New Roman"/>
                          <a:cs typeface="Adobe Caslon Pro"/>
                        </a:rPr>
                        <a:t>25</a:t>
                      </a:r>
                    </a:p>
                  </a:txBody>
                  <a:tcPr marL="70434" marR="70434" marT="0" marB="0" anchor="ct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4881766" y="381000"/>
            <a:ext cx="4181068" cy="5909311"/>
          </a:xfrm>
          <a:prstGeom prst="rect">
            <a:avLst/>
          </a:prstGeom>
          <a:noFill/>
        </p:spPr>
        <p:txBody>
          <a:bodyPr wrap="square" rtlCol="0">
            <a:spAutoFit/>
          </a:bodyPr>
          <a:lstStyle/>
          <a:p>
            <a:r>
              <a:rPr lang="en-US" dirty="0" smtClean="0">
                <a:solidFill>
                  <a:srgbClr val="1F497D"/>
                </a:solidFill>
                <a:latin typeface="Adobe Caslon Pro"/>
                <a:cs typeface="Adobe Caslon Pro"/>
              </a:rPr>
              <a:t>Hope School is currently experiencing a resurgence. The past three years have seen an increase in finances and new projects begun, but most importantly, student life has greatly improved.</a:t>
            </a:r>
          </a:p>
          <a:p>
            <a:endParaRPr lang="en-US" dirty="0" smtClean="0">
              <a:solidFill>
                <a:srgbClr val="1F497D"/>
              </a:solidFill>
              <a:latin typeface="Adobe Caslon Pro"/>
              <a:cs typeface="Adobe Caslon Pro"/>
            </a:endParaRPr>
          </a:p>
          <a:p>
            <a:endParaRPr lang="en-US" dirty="0" smtClean="0">
              <a:solidFill>
                <a:srgbClr val="1F497D"/>
              </a:solidFill>
              <a:latin typeface="Adobe Caslon Pro"/>
              <a:cs typeface="Adobe Caslon Pro"/>
            </a:endParaRPr>
          </a:p>
          <a:p>
            <a:endParaRPr lang="en-US" dirty="0" smtClean="0">
              <a:solidFill>
                <a:srgbClr val="1F497D"/>
              </a:solidFill>
              <a:latin typeface="Adobe Caslon Pro"/>
              <a:cs typeface="Adobe Caslon Pro"/>
            </a:endParaRPr>
          </a:p>
          <a:p>
            <a:r>
              <a:rPr lang="en-US" dirty="0" smtClean="0">
                <a:solidFill>
                  <a:srgbClr val="1F497D"/>
                </a:solidFill>
                <a:latin typeface="Adobe Caslon Pro"/>
                <a:cs typeface="Adobe Caslon Pro"/>
              </a:rPr>
              <a:t>At its nadir, Hope School was only taking in only 65 students. This school year we are proud to welcome around 125 students!</a:t>
            </a:r>
          </a:p>
          <a:p>
            <a:endParaRPr lang="en-US" dirty="0" smtClean="0">
              <a:solidFill>
                <a:srgbClr val="1F497D"/>
              </a:solidFill>
              <a:latin typeface="Adobe Caslon Pro"/>
              <a:cs typeface="Adobe Caslon Pro"/>
            </a:endParaRPr>
          </a:p>
          <a:p>
            <a:endParaRPr lang="en-US" dirty="0" smtClean="0">
              <a:solidFill>
                <a:srgbClr val="1F497D"/>
              </a:solidFill>
              <a:latin typeface="Adobe Caslon Pro"/>
              <a:cs typeface="Adobe Caslon Pro"/>
            </a:endParaRPr>
          </a:p>
          <a:p>
            <a:endParaRPr lang="en-US" dirty="0">
              <a:solidFill>
                <a:srgbClr val="1F497D"/>
              </a:solidFill>
              <a:latin typeface="Adobe Caslon Pro"/>
              <a:cs typeface="Adobe Caslon Pro"/>
            </a:endParaRPr>
          </a:p>
          <a:p>
            <a:r>
              <a:rPr lang="en-US" dirty="0" smtClean="0">
                <a:solidFill>
                  <a:srgbClr val="1F497D"/>
                </a:solidFill>
                <a:latin typeface="Adobe Caslon Pro"/>
                <a:cs typeface="Adobe Caslon Pro"/>
              </a:rPr>
              <a:t>Academically, the </a:t>
            </a:r>
            <a:r>
              <a:rPr lang="en-US" dirty="0" err="1" smtClean="0">
                <a:solidFill>
                  <a:srgbClr val="1F497D"/>
                </a:solidFill>
                <a:latin typeface="Adobe Caslon Pro"/>
                <a:cs typeface="Adobe Caslon Pro"/>
              </a:rPr>
              <a:t>tawjihi</a:t>
            </a:r>
            <a:r>
              <a:rPr lang="en-US" dirty="0" smtClean="0">
                <a:solidFill>
                  <a:srgbClr val="1F497D"/>
                </a:solidFill>
                <a:latin typeface="Adobe Caslon Pro"/>
                <a:cs typeface="Adobe Caslon Pro"/>
              </a:rPr>
              <a:t> (graduate) exam was formerly a point of weakness; the passing rate at one point was only 15%. Last school year, 100% of the students passed! </a:t>
            </a:r>
          </a:p>
          <a:p>
            <a:endParaRPr lang="en-US" dirty="0">
              <a:solidFill>
                <a:srgbClr val="1F497D"/>
              </a:solidFill>
              <a:latin typeface="Adobe Caslon Pro"/>
              <a:cs typeface="Adobe Caslon Pro"/>
            </a:endParaRPr>
          </a:p>
          <a:p>
            <a:endParaRPr lang="en-US" dirty="0">
              <a:solidFill>
                <a:srgbClr val="1F497D"/>
              </a:solidFill>
              <a:latin typeface="Adobe Caslon Pro"/>
              <a:cs typeface="Adobe Caslon Pro"/>
            </a:endParaRPr>
          </a:p>
        </p:txBody>
      </p:sp>
      <p:cxnSp>
        <p:nvCxnSpPr>
          <p:cNvPr id="9" name="Straight Connector 8"/>
          <p:cNvCxnSpPr/>
          <p:nvPr/>
        </p:nvCxnSpPr>
        <p:spPr>
          <a:xfrm>
            <a:off x="0" y="230188"/>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629400"/>
            <a:ext cx="9144000" cy="8777"/>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pic>
        <p:nvPicPr>
          <p:cNvPr id="13" name="Picture 12" descr="P8300078.JPG"/>
          <p:cNvPicPr>
            <a:picLocks noChangeAspect="1"/>
          </p:cNvPicPr>
          <p:nvPr/>
        </p:nvPicPr>
        <p:blipFill>
          <a:blip r:embed="rId2"/>
          <a:stretch>
            <a:fillRect/>
          </a:stretch>
        </p:blipFill>
        <p:spPr>
          <a:xfrm>
            <a:off x="533400" y="381000"/>
            <a:ext cx="3962400" cy="2971800"/>
          </a:xfrm>
          <a:prstGeom prst="roundRect">
            <a:avLst/>
          </a:prstGeom>
        </p:spPr>
      </p:pic>
      <p:pic>
        <p:nvPicPr>
          <p:cNvPr id="14" name="Picture 13" descr="P8300077.JPG"/>
          <p:cNvPicPr>
            <a:picLocks noChangeAspect="1"/>
          </p:cNvPicPr>
          <p:nvPr/>
        </p:nvPicPr>
        <p:blipFill>
          <a:blip r:embed="rId3"/>
          <a:stretch>
            <a:fillRect/>
          </a:stretch>
        </p:blipFill>
        <p:spPr>
          <a:xfrm>
            <a:off x="533400" y="3505200"/>
            <a:ext cx="3962400" cy="2971800"/>
          </a:xfrm>
          <a:prstGeom prst="round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latin typeface="Adobe Caslon Pro"/>
                <a:cs typeface="Adobe Caslon Pro"/>
              </a:rPr>
              <a:t>Success Story: </a:t>
            </a:r>
            <a:r>
              <a:rPr lang="en-US" dirty="0" err="1" smtClean="0">
                <a:solidFill>
                  <a:srgbClr val="1F497D"/>
                </a:solidFill>
                <a:latin typeface="Adobe Caslon Pro"/>
                <a:cs typeface="Adobe Caslon Pro"/>
              </a:rPr>
              <a:t>Sharaf</a:t>
            </a:r>
            <a:endParaRPr lang="en-US" dirty="0">
              <a:solidFill>
                <a:srgbClr val="1F497D"/>
              </a:solidFill>
              <a:latin typeface="Adobe Caslon Pro"/>
              <a:cs typeface="Adobe Caslon Pro"/>
            </a:endParaRPr>
          </a:p>
        </p:txBody>
      </p:sp>
      <p:sp>
        <p:nvSpPr>
          <p:cNvPr id="3" name="TextBox 2"/>
          <p:cNvSpPr txBox="1"/>
          <p:nvPr/>
        </p:nvSpPr>
        <p:spPr>
          <a:xfrm>
            <a:off x="228600" y="1600200"/>
            <a:ext cx="5029200" cy="5232202"/>
          </a:xfrm>
          <a:prstGeom prst="rect">
            <a:avLst/>
          </a:prstGeom>
          <a:noFill/>
        </p:spPr>
        <p:txBody>
          <a:bodyPr wrap="square" rtlCol="0">
            <a:spAutoFit/>
          </a:bodyPr>
          <a:lstStyle/>
          <a:p>
            <a:r>
              <a:rPr lang="en-US" dirty="0" err="1" smtClean="0">
                <a:solidFill>
                  <a:srgbClr val="1F497D"/>
                </a:solidFill>
                <a:latin typeface="Adobe Caslon Pro"/>
                <a:cs typeface="Adobe Caslon Pro"/>
              </a:rPr>
              <a:t>Sharaf</a:t>
            </a:r>
            <a:r>
              <a:rPr lang="en-US" dirty="0" smtClean="0">
                <a:solidFill>
                  <a:srgbClr val="1F497D"/>
                </a:solidFill>
                <a:latin typeface="Adobe Caslon Pro"/>
                <a:cs typeface="Adobe Caslon Pro"/>
              </a:rPr>
              <a:t> Abu Ali graduated from Hope School two years ago. Joining Hope School at age eleven, </a:t>
            </a:r>
            <a:r>
              <a:rPr lang="en-US" dirty="0" err="1" smtClean="0">
                <a:solidFill>
                  <a:srgbClr val="1F497D"/>
                </a:solidFill>
                <a:latin typeface="Adobe Caslon Pro"/>
                <a:cs typeface="Adobe Caslon Pro"/>
              </a:rPr>
              <a:t>Sharaf</a:t>
            </a:r>
            <a:r>
              <a:rPr lang="en-US" dirty="0" smtClean="0">
                <a:solidFill>
                  <a:srgbClr val="1F497D"/>
                </a:solidFill>
                <a:latin typeface="Adobe Caslon Pro"/>
                <a:cs typeface="Adobe Caslon Pro"/>
              </a:rPr>
              <a:t> was raised on Christian teachings every day through the school chapels. </a:t>
            </a:r>
            <a:r>
              <a:rPr lang="en-US" dirty="0" err="1" smtClean="0">
                <a:solidFill>
                  <a:srgbClr val="1F497D"/>
                </a:solidFill>
                <a:latin typeface="Adobe Caslon Pro"/>
                <a:cs typeface="Adobe Caslon Pro"/>
              </a:rPr>
              <a:t>Sharaf’s</a:t>
            </a:r>
            <a:r>
              <a:rPr lang="en-US" dirty="0" smtClean="0">
                <a:solidFill>
                  <a:srgbClr val="1F497D"/>
                </a:solidFill>
                <a:latin typeface="Adobe Caslon Pro"/>
                <a:cs typeface="Adobe Caslon Pro"/>
              </a:rPr>
              <a:t> parents are farmers and had plans for him to leave school and take care of the sheep. </a:t>
            </a:r>
            <a:r>
              <a:rPr lang="en-US" dirty="0" err="1" smtClean="0">
                <a:solidFill>
                  <a:srgbClr val="1F497D"/>
                </a:solidFill>
                <a:latin typeface="Adobe Caslon Pro"/>
                <a:cs typeface="Adobe Caslon Pro"/>
              </a:rPr>
              <a:t>Sharaf</a:t>
            </a:r>
            <a:r>
              <a:rPr lang="en-US" dirty="0" smtClean="0">
                <a:solidFill>
                  <a:srgbClr val="1F497D"/>
                </a:solidFill>
                <a:latin typeface="Adobe Caslon Pro"/>
                <a:cs typeface="Adobe Caslon Pro"/>
              </a:rPr>
              <a:t> knew about Hope School from passing by it while going from his nearby village to the city. He was determined to join Hope School, and the school administration helped in convincing his parents that the school could offer him a better future. </a:t>
            </a:r>
            <a:r>
              <a:rPr lang="en-US" dirty="0" err="1" smtClean="0">
                <a:solidFill>
                  <a:srgbClr val="1F497D"/>
                </a:solidFill>
                <a:latin typeface="Adobe Caslon Pro"/>
                <a:cs typeface="Adobe Caslon Pro"/>
              </a:rPr>
              <a:t>Sharaf</a:t>
            </a:r>
            <a:r>
              <a:rPr lang="en-US" dirty="0" smtClean="0">
                <a:solidFill>
                  <a:srgbClr val="1F497D"/>
                </a:solidFill>
                <a:latin typeface="Adobe Caslon Pro"/>
                <a:cs typeface="Adobe Caslon Pro"/>
              </a:rPr>
              <a:t> remained at Hope School and graduated with high marks. He is now studying electrical engineering in Germany and visits the school every time he returns to visit his family.   </a:t>
            </a:r>
          </a:p>
          <a:p>
            <a:endParaRPr lang="en-US" dirty="0" smtClean="0">
              <a:solidFill>
                <a:srgbClr val="1F497D"/>
              </a:solidFill>
              <a:latin typeface="Adobe Caslon Pro"/>
              <a:cs typeface="Adobe Caslon Pro"/>
            </a:endParaRPr>
          </a:p>
          <a:p>
            <a:endParaRPr lang="en-US" dirty="0" smtClean="0">
              <a:solidFill>
                <a:srgbClr val="1F497D"/>
              </a:solidFill>
              <a:latin typeface="Adobe Caslon Pro"/>
              <a:cs typeface="Adobe Caslon Pro"/>
            </a:endParaRPr>
          </a:p>
          <a:p>
            <a:r>
              <a:rPr lang="en-US" sz="1400" dirty="0" smtClean="0">
                <a:solidFill>
                  <a:srgbClr val="1F497D"/>
                </a:solidFill>
                <a:latin typeface="Adobe Caslon Pro"/>
                <a:cs typeface="Adobe Caslon Pro"/>
              </a:rPr>
              <a:t>Top photo: </a:t>
            </a:r>
            <a:r>
              <a:rPr lang="en-US" sz="1400" dirty="0" err="1" smtClean="0">
                <a:solidFill>
                  <a:srgbClr val="1F497D"/>
                </a:solidFill>
                <a:latin typeface="Adobe Caslon Pro"/>
                <a:cs typeface="Adobe Caslon Pro"/>
              </a:rPr>
              <a:t>Sharaf</a:t>
            </a:r>
            <a:r>
              <a:rPr lang="en-US" sz="1400" dirty="0" smtClean="0">
                <a:solidFill>
                  <a:srgbClr val="1F497D"/>
                </a:solidFill>
                <a:latin typeface="Adobe Caslon Pro"/>
                <a:cs typeface="Adobe Caslon Pro"/>
              </a:rPr>
              <a:t> as a student at Hope.</a:t>
            </a:r>
          </a:p>
          <a:p>
            <a:r>
              <a:rPr lang="en-US" sz="1400" dirty="0" smtClean="0">
                <a:solidFill>
                  <a:srgbClr val="1F497D"/>
                </a:solidFill>
                <a:latin typeface="Adobe Caslon Pro"/>
                <a:cs typeface="Adobe Caslon Pro"/>
              </a:rPr>
              <a:t>Bottom: A picture of </a:t>
            </a:r>
            <a:r>
              <a:rPr lang="en-US" sz="1400" dirty="0" err="1" smtClean="0">
                <a:solidFill>
                  <a:srgbClr val="1F497D"/>
                </a:solidFill>
                <a:latin typeface="Adobe Caslon Pro"/>
                <a:cs typeface="Adobe Caslon Pro"/>
              </a:rPr>
              <a:t>Sharaf</a:t>
            </a:r>
            <a:r>
              <a:rPr lang="en-US" sz="1400" dirty="0" smtClean="0">
                <a:solidFill>
                  <a:srgbClr val="1F497D"/>
                </a:solidFill>
                <a:latin typeface="Adobe Caslon Pro"/>
                <a:cs typeface="Adobe Caslon Pro"/>
              </a:rPr>
              <a:t> at university in Germany.</a:t>
            </a:r>
          </a:p>
          <a:p>
            <a:endParaRPr lang="en-US" dirty="0">
              <a:solidFill>
                <a:srgbClr val="1F497D"/>
              </a:solidFill>
              <a:latin typeface="Adobe Caslon Pro"/>
              <a:cs typeface="Adobe Caslon Pro"/>
            </a:endParaRPr>
          </a:p>
        </p:txBody>
      </p:sp>
      <p:pic>
        <p:nvPicPr>
          <p:cNvPr id="4" name="Picture 3" descr="sharaf.jpg"/>
          <p:cNvPicPr>
            <a:picLocks noChangeAspect="1"/>
          </p:cNvPicPr>
          <p:nvPr/>
        </p:nvPicPr>
        <p:blipFill>
          <a:blip r:embed="rId2"/>
          <a:srcRect t="10899" r="21562"/>
          <a:stretch>
            <a:fillRect/>
          </a:stretch>
        </p:blipFill>
        <p:spPr>
          <a:xfrm>
            <a:off x="6553200" y="1417639"/>
            <a:ext cx="1828800" cy="2768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sharaf abu ali.jpg"/>
          <p:cNvPicPr>
            <a:picLocks noChangeAspect="1"/>
          </p:cNvPicPr>
          <p:nvPr/>
        </p:nvPicPr>
        <p:blipFill>
          <a:blip r:embed="rId3"/>
          <a:srcRect l="5319" r="9584"/>
          <a:stretch>
            <a:fillRect/>
          </a:stretch>
        </p:blipFill>
        <p:spPr>
          <a:xfrm>
            <a:off x="6286500" y="4199193"/>
            <a:ext cx="2095500" cy="2462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latin typeface="Adobe Caslon Pro"/>
                <a:cs typeface="Adobe Caslon Pro"/>
              </a:rPr>
              <a:t>Success Story: Samar</a:t>
            </a:r>
            <a:endParaRPr lang="en-US" dirty="0"/>
          </a:p>
        </p:txBody>
      </p:sp>
      <p:sp>
        <p:nvSpPr>
          <p:cNvPr id="3" name="TextBox 2"/>
          <p:cNvSpPr txBox="1"/>
          <p:nvPr/>
        </p:nvSpPr>
        <p:spPr>
          <a:xfrm>
            <a:off x="457200" y="1600200"/>
            <a:ext cx="5029200" cy="4801315"/>
          </a:xfrm>
          <a:prstGeom prst="rect">
            <a:avLst/>
          </a:prstGeom>
          <a:noFill/>
        </p:spPr>
        <p:txBody>
          <a:bodyPr wrap="square" rtlCol="0">
            <a:spAutoFit/>
          </a:bodyPr>
          <a:lstStyle/>
          <a:p>
            <a:r>
              <a:rPr lang="en-US" dirty="0" smtClean="0">
                <a:solidFill>
                  <a:srgbClr val="1F497D"/>
                </a:solidFill>
                <a:latin typeface="Adobe Caslon Pro"/>
                <a:cs typeface="Adobe Caslon Pro"/>
              </a:rPr>
              <a:t>Samar </a:t>
            </a:r>
            <a:r>
              <a:rPr lang="en-US" dirty="0" err="1" smtClean="0">
                <a:solidFill>
                  <a:srgbClr val="1F497D"/>
                </a:solidFill>
                <a:latin typeface="Adobe Caslon Pro"/>
                <a:cs typeface="Adobe Caslon Pro"/>
              </a:rPr>
              <a:t>Rabie</a:t>
            </a:r>
            <a:r>
              <a:rPr lang="en-US" dirty="0" smtClean="0">
                <a:solidFill>
                  <a:srgbClr val="1F497D"/>
                </a:solidFill>
                <a:latin typeface="Adobe Caslon Pro"/>
                <a:cs typeface="Adobe Caslon Pro"/>
              </a:rPr>
              <a:t> graduated from Hope School in 2002. She came from a family that struggled financially. Her father is a painter and the only provider for the family. Samar, despite of all the financial hardships at home, was determined to join Hope School and complete her secondary education. Hope School staff made this a reality for her and eased her financial burdens by finding a good sponsor to help her with her studies. The school also provided her with clothes, studying materials, and food every school day. Today, Samar is an employee at Hope School as the assistant of the kindergarten. </a:t>
            </a:r>
            <a:r>
              <a:rPr lang="en-US" dirty="0" err="1" smtClean="0">
                <a:solidFill>
                  <a:srgbClr val="1F497D"/>
                </a:solidFill>
                <a:latin typeface="Adobe Caslon Pro"/>
                <a:cs typeface="Adobe Caslon Pro"/>
              </a:rPr>
              <a:t>Samer</a:t>
            </a:r>
            <a:r>
              <a:rPr lang="en-US" dirty="0" smtClean="0">
                <a:solidFill>
                  <a:srgbClr val="1F497D"/>
                </a:solidFill>
                <a:latin typeface="Adobe Caslon Pro"/>
                <a:cs typeface="Adobe Caslon Pro"/>
              </a:rPr>
              <a:t> says, “Without joining Hope School I would be nothing. Hope School has taught me everything, and the faith Hope School shares with its students helps them to set a goal in life and be successful in their futures.” </a:t>
            </a:r>
            <a:endParaRPr lang="en-US" dirty="0">
              <a:solidFill>
                <a:srgbClr val="1F497D"/>
              </a:solidFill>
              <a:latin typeface="Adobe Caslon Pro"/>
              <a:cs typeface="Adobe Caslon Pro"/>
            </a:endParaRPr>
          </a:p>
        </p:txBody>
      </p:sp>
      <p:pic>
        <p:nvPicPr>
          <p:cNvPr id="4" name="Picture 3" descr="14218245_1045542532161872_1228682379_n.jpg"/>
          <p:cNvPicPr>
            <a:picLocks noChangeAspect="1"/>
          </p:cNvPicPr>
          <p:nvPr/>
        </p:nvPicPr>
        <p:blipFill>
          <a:blip r:embed="rId2"/>
          <a:srcRect l="8333" r="43333"/>
          <a:stretch>
            <a:fillRect/>
          </a:stretch>
        </p:blipFill>
        <p:spPr>
          <a:xfrm>
            <a:off x="5715000" y="2133600"/>
            <a:ext cx="3208916" cy="37345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IMG_2883.JPG"/>
          <p:cNvPicPr>
            <a:picLocks noChangeAspect="1"/>
          </p:cNvPicPr>
          <p:nvPr/>
        </p:nvPicPr>
        <p:blipFill>
          <a:blip r:embed="rId2"/>
          <a:stretch>
            <a:fillRect/>
          </a:stretch>
        </p:blipFill>
        <p:spPr>
          <a:xfrm>
            <a:off x="4686301" y="911304"/>
            <a:ext cx="4343400" cy="2897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228600" y="1066800"/>
            <a:ext cx="4114800" cy="2554545"/>
          </a:xfrm>
          <a:prstGeom prst="rect">
            <a:avLst/>
          </a:prstGeom>
          <a:noFill/>
        </p:spPr>
        <p:txBody>
          <a:bodyPr wrap="square" rtlCol="0">
            <a:spAutoFit/>
          </a:bodyPr>
          <a:lstStyle/>
          <a:p>
            <a:r>
              <a:rPr lang="en-US" sz="2000" dirty="0" smtClean="0">
                <a:solidFill>
                  <a:srgbClr val="1F497D"/>
                </a:solidFill>
                <a:latin typeface="Adobe Caslon Pro"/>
                <a:cs typeface="Adobe Caslon Pro"/>
              </a:rPr>
              <a:t>Here are three of the projects completed over the past year: a new laundry room annex which allows for more classroom spaces, solar panels that fully supply electricity for the school, and a playground for our incoming class of kindergartners.</a:t>
            </a:r>
            <a:endParaRPr lang="en-US" sz="2000" dirty="0">
              <a:solidFill>
                <a:srgbClr val="1F497D"/>
              </a:solidFill>
              <a:latin typeface="Adobe Caslon Pro"/>
              <a:cs typeface="Adobe Caslon Pro"/>
            </a:endParaRPr>
          </a:p>
        </p:txBody>
      </p:sp>
      <p:pic>
        <p:nvPicPr>
          <p:cNvPr id="14" name="Picture 13" descr="14088954_1040325492683576_526135004_n.jpg"/>
          <p:cNvPicPr>
            <a:picLocks noChangeAspect="1"/>
          </p:cNvPicPr>
          <p:nvPr/>
        </p:nvPicPr>
        <p:blipFill>
          <a:blip r:embed="rId3"/>
          <a:stretch>
            <a:fillRect/>
          </a:stretch>
        </p:blipFill>
        <p:spPr>
          <a:xfrm>
            <a:off x="4593566" y="3966643"/>
            <a:ext cx="4605869" cy="28913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IMG_2870.JPG"/>
          <p:cNvPicPr>
            <a:picLocks noChangeAspect="1"/>
          </p:cNvPicPr>
          <p:nvPr/>
        </p:nvPicPr>
        <p:blipFill>
          <a:blip r:embed="rId4"/>
          <a:stretch>
            <a:fillRect/>
          </a:stretch>
        </p:blipFill>
        <p:spPr>
          <a:xfrm>
            <a:off x="76200" y="3733800"/>
            <a:ext cx="4343403" cy="31242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5" name="Straight Connector 14"/>
          <p:cNvCxnSpPr/>
          <p:nvPr/>
        </p:nvCxnSpPr>
        <p:spPr>
          <a:xfrm>
            <a:off x="0" y="757237"/>
            <a:ext cx="9144000"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MG_3039.JPG"/>
          <p:cNvPicPr>
            <a:picLocks noChangeAspect="1"/>
          </p:cNvPicPr>
          <p:nvPr/>
        </p:nvPicPr>
        <p:blipFill>
          <a:blip r:embed="rId2"/>
          <a:stretch>
            <a:fillRect/>
          </a:stretch>
        </p:blipFill>
        <p:spPr>
          <a:xfrm>
            <a:off x="4661430" y="974384"/>
            <a:ext cx="4474168" cy="2984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IMG_3026.JPG"/>
          <p:cNvPicPr>
            <a:picLocks noChangeAspect="1"/>
          </p:cNvPicPr>
          <p:nvPr/>
        </p:nvPicPr>
        <p:blipFill>
          <a:blip r:embed="rId3"/>
          <a:stretch>
            <a:fillRect/>
          </a:stretch>
        </p:blipFill>
        <p:spPr>
          <a:xfrm>
            <a:off x="4876800" y="4021110"/>
            <a:ext cx="4043428" cy="2697023"/>
          </a:xfrm>
          <a:prstGeom prst="roundRect">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57200" y="871479"/>
            <a:ext cx="3886200" cy="2862322"/>
          </a:xfrm>
          <a:prstGeom prst="rect">
            <a:avLst/>
          </a:prstGeom>
          <a:noFill/>
        </p:spPr>
        <p:txBody>
          <a:bodyPr wrap="square" rtlCol="0">
            <a:spAutoFit/>
          </a:bodyPr>
          <a:lstStyle/>
          <a:p>
            <a:r>
              <a:rPr lang="en-US" sz="2000" dirty="0" smtClean="0">
                <a:solidFill>
                  <a:srgbClr val="1F497D"/>
                </a:solidFill>
                <a:latin typeface="Adobe Caslon Pro"/>
                <a:cs typeface="Adobe Caslon Pro"/>
              </a:rPr>
              <a:t>Hope School had previously been only for secondary students, grade 7-12. This year, however, we are beginning a kindergarten program, with the intention of continually adding a class each year until we are a full K-12 school. We are very excited to have these young ones with us!</a:t>
            </a:r>
            <a:endParaRPr lang="en-US" sz="2000" dirty="0">
              <a:solidFill>
                <a:srgbClr val="1F497D"/>
              </a:solidFill>
              <a:latin typeface="Adobe Caslon Pro"/>
              <a:cs typeface="Adobe Caslon Pro"/>
            </a:endParaRPr>
          </a:p>
        </p:txBody>
      </p:sp>
      <p:cxnSp>
        <p:nvCxnSpPr>
          <p:cNvPr id="21" name="Straight Connector 20"/>
          <p:cNvCxnSpPr/>
          <p:nvPr/>
        </p:nvCxnSpPr>
        <p:spPr>
          <a:xfrm>
            <a:off x="-11319" y="747882"/>
            <a:ext cx="9155319"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stretch>
            <a:fillRect/>
          </a:stretch>
        </p:blipFill>
        <p:spPr>
          <a:xfrm>
            <a:off x="76200" y="4120371"/>
            <a:ext cx="4419600" cy="2486025"/>
          </a:xfrm>
          <a:prstGeom prst="roundRect">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8600" y="690533"/>
            <a:ext cx="3505200" cy="5016758"/>
          </a:xfrm>
          <a:prstGeom prst="rect">
            <a:avLst/>
          </a:prstGeom>
          <a:noFill/>
        </p:spPr>
        <p:txBody>
          <a:bodyPr wrap="square" rtlCol="0">
            <a:spAutoFit/>
          </a:bodyPr>
          <a:lstStyle/>
          <a:p>
            <a:r>
              <a:rPr lang="en-US" sz="2000" dirty="0" smtClean="0">
                <a:solidFill>
                  <a:srgbClr val="1F497D"/>
                </a:solidFill>
                <a:latin typeface="Adobe Caslon Pro"/>
                <a:cs typeface="Adobe Caslon Pro"/>
              </a:rPr>
              <a:t>Hope has also restarted its chicken farm. At its peak, the farm could hold 7,500 chickens, whose eggs at one time brought in 20% of the school’s income. After being completely emptied, the farm now holds around 3,500 chickens, and the school is hoping to increase this number in the coming year. </a:t>
            </a:r>
          </a:p>
          <a:p>
            <a:endParaRPr lang="en-US" sz="2000" dirty="0" smtClean="0">
              <a:solidFill>
                <a:srgbClr val="1F497D"/>
              </a:solidFill>
              <a:latin typeface="Adobe Caslon Pro"/>
              <a:cs typeface="Adobe Caslon Pro"/>
            </a:endParaRPr>
          </a:p>
          <a:p>
            <a:r>
              <a:rPr lang="en-US" sz="2000" dirty="0" smtClean="0">
                <a:solidFill>
                  <a:srgbClr val="1F497D"/>
                </a:solidFill>
                <a:latin typeface="Adobe Caslon Pro"/>
                <a:cs typeface="Adobe Caslon Pro"/>
              </a:rPr>
              <a:t>Our school holds several rooms for guests. We love to have visitors, and for that reason we open our guest rooms free of charge.</a:t>
            </a:r>
            <a:endParaRPr lang="en-US" sz="2000" dirty="0">
              <a:solidFill>
                <a:srgbClr val="1F497D"/>
              </a:solidFill>
              <a:latin typeface="Adobe Caslon Pro"/>
              <a:cs typeface="Adobe Caslon Pro"/>
            </a:endParaRPr>
          </a:p>
        </p:txBody>
      </p:sp>
      <p:cxnSp>
        <p:nvCxnSpPr>
          <p:cNvPr id="6" name="Straight Connector 5"/>
          <p:cNvCxnSpPr/>
          <p:nvPr/>
        </p:nvCxnSpPr>
        <p:spPr>
          <a:xfrm>
            <a:off x="2" y="533400"/>
            <a:ext cx="9143998"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28756" y="6620103"/>
            <a:ext cx="9172756" cy="8930"/>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32406" y="690533"/>
            <a:ext cx="4036661" cy="3023659"/>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32406" y="3823238"/>
            <a:ext cx="4036661" cy="2807383"/>
          </a:xfrm>
          <a:prstGeom prst="rect">
            <a:avLst/>
          </a:prstGeom>
          <a:ln>
            <a:noFill/>
          </a:ln>
          <a:effectLst>
            <a:softEdge rad="112500"/>
          </a:effectLst>
        </p:spPr>
      </p:pic>
      <p:sp>
        <p:nvSpPr>
          <p:cNvPr id="9" name="TextBox 8"/>
          <p:cNvSpPr txBox="1"/>
          <p:nvPr/>
        </p:nvSpPr>
        <p:spPr>
          <a:xfrm>
            <a:off x="3860179" y="3277463"/>
            <a:ext cx="3276597" cy="400110"/>
          </a:xfrm>
          <a:prstGeom prst="rect">
            <a:avLst/>
          </a:prstGeom>
          <a:noFill/>
        </p:spPr>
        <p:txBody>
          <a:bodyPr wrap="square" rtlCol="0">
            <a:spAutoFit/>
          </a:bodyPr>
          <a:lstStyle/>
          <a:p>
            <a:pPr algn="ctr"/>
            <a:r>
              <a:rPr lang="en-US" sz="2000" dirty="0" smtClean="0">
                <a:solidFill>
                  <a:srgbClr val="FFFF00"/>
                </a:solidFill>
                <a:latin typeface="Adobe Caslon Pro"/>
                <a:cs typeface="Adobe Caslon Pro"/>
              </a:rPr>
              <a:t>Chicken Project  </a:t>
            </a:r>
            <a:endParaRPr lang="en-US" sz="2000" dirty="0">
              <a:solidFill>
                <a:srgbClr val="FFFF00"/>
              </a:solidFill>
              <a:latin typeface="Adobe Caslon Pro"/>
              <a:cs typeface="Adobe Caslon Pro"/>
            </a:endParaRPr>
          </a:p>
        </p:txBody>
      </p:sp>
      <p:sp>
        <p:nvSpPr>
          <p:cNvPr id="10" name="TextBox 9"/>
          <p:cNvSpPr txBox="1"/>
          <p:nvPr/>
        </p:nvSpPr>
        <p:spPr>
          <a:xfrm>
            <a:off x="3860179" y="6230511"/>
            <a:ext cx="3276597" cy="400110"/>
          </a:xfrm>
          <a:prstGeom prst="rect">
            <a:avLst/>
          </a:prstGeom>
          <a:noFill/>
        </p:spPr>
        <p:txBody>
          <a:bodyPr wrap="square" rtlCol="0">
            <a:spAutoFit/>
          </a:bodyPr>
          <a:lstStyle/>
          <a:p>
            <a:pPr algn="ctr"/>
            <a:r>
              <a:rPr lang="en-US" sz="2000" dirty="0" smtClean="0">
                <a:solidFill>
                  <a:srgbClr val="FFFF00"/>
                </a:solidFill>
                <a:latin typeface="Adobe Caslon Pro"/>
                <a:cs typeface="Adobe Caslon Pro"/>
              </a:rPr>
              <a:t>Guest Room  </a:t>
            </a:r>
            <a:endParaRPr lang="en-US" sz="2000" dirty="0">
              <a:solidFill>
                <a:srgbClr val="FFFF00"/>
              </a:solidFill>
              <a:latin typeface="Adobe Caslon Pro"/>
              <a:cs typeface="Adobe Caslon Pro"/>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MG_2873.JPG"/>
          <p:cNvPicPr>
            <a:picLocks noChangeAspect="1"/>
          </p:cNvPicPr>
          <p:nvPr/>
        </p:nvPicPr>
        <p:blipFill>
          <a:blip r:embed="rId2"/>
          <a:stretch>
            <a:fillRect/>
          </a:stretch>
        </p:blipFill>
        <p:spPr>
          <a:xfrm>
            <a:off x="304800" y="685800"/>
            <a:ext cx="4119561" cy="3053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descr="IMG_2879.JPG"/>
          <p:cNvPicPr>
            <a:picLocks noChangeAspect="1"/>
          </p:cNvPicPr>
          <p:nvPr/>
        </p:nvPicPr>
        <p:blipFill>
          <a:blip r:embed="rId3"/>
          <a:stretch>
            <a:fillRect/>
          </a:stretch>
        </p:blipFill>
        <p:spPr>
          <a:xfrm>
            <a:off x="304800" y="3886200"/>
            <a:ext cx="4119561" cy="2404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G_2869.JPG"/>
          <p:cNvPicPr>
            <a:picLocks noChangeAspect="1"/>
          </p:cNvPicPr>
          <p:nvPr/>
        </p:nvPicPr>
        <p:blipFill>
          <a:blip r:embed="rId4"/>
          <a:stretch>
            <a:fillRect/>
          </a:stretch>
        </p:blipFill>
        <p:spPr>
          <a:xfrm>
            <a:off x="4800600" y="3886200"/>
            <a:ext cx="4193382" cy="2447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876800" y="947677"/>
            <a:ext cx="4269582" cy="3139321"/>
          </a:xfrm>
          <a:prstGeom prst="rect">
            <a:avLst/>
          </a:prstGeom>
          <a:noFill/>
        </p:spPr>
        <p:txBody>
          <a:bodyPr wrap="square" rtlCol="0">
            <a:spAutoFit/>
          </a:bodyPr>
          <a:lstStyle/>
          <a:p>
            <a:r>
              <a:rPr lang="en-US" dirty="0" smtClean="0">
                <a:solidFill>
                  <a:srgbClr val="1F497D"/>
                </a:solidFill>
                <a:latin typeface="Adobe Caslon Pro"/>
                <a:cs typeface="Adobe Caslon Pro"/>
              </a:rPr>
              <a:t>A new basketball court (left) and football/soccer field (below) show Hope’s desire to develop extracurricular opportunities. Upon completion, the playing fields will be used for recess, gym class, organized sports, and school productions and ceremonies. These spaces will also be rented out to sports clubs, which will promote Hope’s standing in the community as well as provide added revenue.</a:t>
            </a:r>
          </a:p>
        </p:txBody>
      </p:sp>
      <p:cxnSp>
        <p:nvCxnSpPr>
          <p:cNvPr id="6" name="Straight Connector 5"/>
          <p:cNvCxnSpPr/>
          <p:nvPr/>
        </p:nvCxnSpPr>
        <p:spPr>
          <a:xfrm>
            <a:off x="0" y="381000"/>
            <a:ext cx="9139239"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477000"/>
            <a:ext cx="9139239" cy="1588"/>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12888</TotalTime>
  <Words>1172</Words>
  <Application>Microsoft Office PowerPoint</Application>
  <PresentationFormat>On-screen Show (4:3)</PresentationFormat>
  <Paragraphs>109</Paragraphs>
  <Slides>13</Slides>
  <Notes>0</Notes>
  <HiddenSlides>0</HiddenSlides>
  <MMClips>0</MMClips>
  <ScaleCrop>false</ScaleCrop>
  <HeadingPairs>
    <vt:vector size="4" baseType="variant">
      <vt:variant>
        <vt:lpstr>Design Template</vt:lpstr>
      </vt:variant>
      <vt:variant>
        <vt:i4>1</vt:i4>
      </vt:variant>
      <vt:variant>
        <vt:lpstr>Slide Titles</vt:lpstr>
      </vt:variant>
      <vt:variant>
        <vt:i4>13</vt:i4>
      </vt:variant>
    </vt:vector>
  </HeadingPairs>
  <TitlesOfParts>
    <vt:vector size="14" baseType="lpstr">
      <vt:lpstr>Office Theme</vt:lpstr>
      <vt:lpstr>Slide 1</vt:lpstr>
      <vt:lpstr>Hope By The Numbers </vt:lpstr>
      <vt:lpstr>Slide 3</vt:lpstr>
      <vt:lpstr>Success Story: Sharaf</vt:lpstr>
      <vt:lpstr>Success Story: Samar</vt:lpstr>
      <vt:lpstr>Slide 6</vt:lpstr>
      <vt:lpstr>Slide 7</vt:lpstr>
      <vt:lpstr>Slide 8</vt:lpstr>
      <vt:lpstr>Slide 9</vt:lpstr>
      <vt:lpstr>Slide 10</vt:lpstr>
      <vt:lpstr>Current Sources of Income</vt:lpstr>
      <vt:lpstr>While we are very proud of the progress the school has made in recent years, we know there is still plenty of work to be done. Any donations, in part or whole, to the following projects would be greatly appreciated.</vt:lpstr>
      <vt:lpstr>Slide 13</vt:lpstr>
    </vt:vector>
  </TitlesOfParts>
  <Company>Vanderlay Industries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Jameel Brenneman</dc:creator>
  <cp:lastModifiedBy>Jameel Brenneman</cp:lastModifiedBy>
  <cp:revision>18</cp:revision>
  <cp:lastPrinted>2016-09-10T10:48:08Z</cp:lastPrinted>
  <dcterms:created xsi:type="dcterms:W3CDTF">2016-09-27T10:21:07Z</dcterms:created>
  <dcterms:modified xsi:type="dcterms:W3CDTF">2016-09-27T10:22:00Z</dcterms:modified>
</cp:coreProperties>
</file>